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Comforta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Lu Rocha"/>
  <p:cmAuthor clrIdx="1" id="1" initials="" lastIdx="1" name="Paulo Aloz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AA573DE-1EB9-4869-B1F2-2596858011BA}">
  <a:tblStyle styleId="{4AA573DE-1EB9-4869-B1F2-2596858011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schemas.openxmlformats.org/officeDocument/2006/relationships/font" Target="fonts/Comfortaa-bold.fntdata"/><Relationship Id="rId12" Type="http://schemas.openxmlformats.org/officeDocument/2006/relationships/slide" Target="slides/slide5.xml"/><Relationship Id="rId23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commentAuthors" Target="commentAuthors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1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1-07T18:04:41.578">
    <p:pos x="0" y="0"/>
    <p:text>+palozen@xerpa.com.br 
Todas essas ferramentas que tao no slide estão dentro do Anaconda, é isso?
_Assigned to Paulo Alozen_</p:text>
  </p:cm>
  <p:cm authorId="1" idx="1" dt="2018-11-07T18:04:41.578">
    <p:pos x="0" y="100"/>
    <p:text>Oi +lrocha@xerpa.com.br, sim a distribuição do Anaconda já vem com todas esses pacotes pré instalados.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6b05cac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6b05cac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68663531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6866353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c79510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c79510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6c79510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6c79510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6c18453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6c18453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6b05caca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6b05caca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6b05cac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6b05cac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7b9a978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7b9a978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6c18453d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6c18453d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6b05caca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6b05caca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c2a065e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c2a065e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c2a065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c2a065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6b05caca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6b05caca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6c18453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6c18453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3" Type="http://schemas.openxmlformats.org/officeDocument/2006/relationships/image" Target="../media/image36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image" Target="../media/image41.png"/><Relationship Id="rId9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9.png"/><Relationship Id="rId13" Type="http://schemas.openxmlformats.org/officeDocument/2006/relationships/image" Target="../media/image21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15" Type="http://schemas.openxmlformats.org/officeDocument/2006/relationships/image" Target="../media/image22.png"/><Relationship Id="rId14" Type="http://schemas.openxmlformats.org/officeDocument/2006/relationships/image" Target="../media/image37.png"/><Relationship Id="rId17" Type="http://schemas.openxmlformats.org/officeDocument/2006/relationships/image" Target="../media/image15.png"/><Relationship Id="rId16" Type="http://schemas.openxmlformats.org/officeDocument/2006/relationships/image" Target="../media/image20.png"/><Relationship Id="rId5" Type="http://schemas.openxmlformats.org/officeDocument/2006/relationships/image" Target="../media/image10.png"/><Relationship Id="rId19" Type="http://schemas.openxmlformats.org/officeDocument/2006/relationships/image" Target="../media/image24.png"/><Relationship Id="rId6" Type="http://schemas.openxmlformats.org/officeDocument/2006/relationships/image" Target="../media/image7.png"/><Relationship Id="rId18" Type="http://schemas.openxmlformats.org/officeDocument/2006/relationships/image" Target="../media/image27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62" y="307972"/>
            <a:ext cx="1967476" cy="33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5433125" y="3748575"/>
            <a:ext cx="3539100" cy="1174800"/>
            <a:chOff x="5166675" y="238475"/>
            <a:chExt cx="3539100" cy="1174800"/>
          </a:xfrm>
        </p:grpSpPr>
        <p:sp>
          <p:nvSpPr>
            <p:cNvPr id="57" name="Google Shape;57;p13"/>
            <p:cNvSpPr txBox="1"/>
            <p:nvPr/>
          </p:nvSpPr>
          <p:spPr>
            <a:xfrm>
              <a:off x="5166675" y="238475"/>
              <a:ext cx="35391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0124D"/>
                  </a:solidFill>
                  <a:latin typeface="Comfortaa"/>
                  <a:ea typeface="Comfortaa"/>
                  <a:cs typeface="Comfortaa"/>
                  <a:sym typeface="Comfortaa"/>
                </a:rPr>
                <a:t>Grupo de Estudos</a:t>
              </a:r>
              <a:endParaRPr b="1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0124D"/>
                  </a:solidFill>
                  <a:latin typeface="Comfortaa"/>
                  <a:ea typeface="Comfortaa"/>
                  <a:cs typeface="Comfortaa"/>
                  <a:sym typeface="Comfortaa"/>
                </a:rPr>
                <a:t>Data Science - Aula 1</a:t>
              </a:r>
              <a:endParaRPr b="1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6356775" y="1031075"/>
              <a:ext cx="2349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73763"/>
                  </a:solidFill>
                  <a:latin typeface="Comfortaa"/>
                  <a:ea typeface="Comfortaa"/>
                  <a:cs typeface="Comfortaa"/>
                  <a:sym typeface="Comfortaa"/>
                </a:rPr>
                <a:t>07</a:t>
              </a:r>
              <a:r>
                <a:rPr b="1" lang="en" sz="1200">
                  <a:solidFill>
                    <a:srgbClr val="073763"/>
                  </a:solidFill>
                  <a:latin typeface="Comfortaa"/>
                  <a:ea typeface="Comfortaa"/>
                  <a:cs typeface="Comfortaa"/>
                  <a:sym typeface="Comfortaa"/>
                </a:rPr>
                <a:t> de novembro de 2018</a:t>
              </a:r>
              <a:endParaRPr b="1" sz="12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266450" y="347525"/>
            <a:ext cx="34059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Tabelas Relacionais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575" y="1126025"/>
            <a:ext cx="6058674" cy="35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266450" y="347525"/>
            <a:ext cx="34059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Tabelas Analíticas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175" name="Google Shape;175;p23"/>
          <p:cNvGraphicFramePr/>
          <p:nvPr/>
        </p:nvGraphicFramePr>
        <p:xfrm>
          <a:off x="1094200" y="102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{4AA573DE-1EB9-4869-B1F2-2596858011BA}</a:tableStyleId>
              </a:tblPr>
              <a:tblGrid>
                <a:gridCol w="964700"/>
                <a:gridCol w="964700"/>
                <a:gridCol w="964700"/>
                <a:gridCol w="964700"/>
                <a:gridCol w="964700"/>
                <a:gridCol w="964700"/>
                <a:gridCol w="964700"/>
                <a:gridCol w="964700"/>
              </a:tblGrid>
              <a:tr h="413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B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C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F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0.165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6" name="Google Shape;176;p23"/>
          <p:cNvGraphicFramePr/>
          <p:nvPr/>
        </p:nvGraphicFramePr>
        <p:xfrm>
          <a:off x="1094200" y="372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{4AA573DE-1EB9-4869-B1F2-2596858011BA}</a:tableStyleId>
              </a:tblPr>
              <a:tblGrid>
                <a:gridCol w="964700"/>
                <a:gridCol w="964700"/>
                <a:gridCol w="964700"/>
                <a:gridCol w="964700"/>
                <a:gridCol w="964700"/>
                <a:gridCol w="964700"/>
                <a:gridCol w="964700"/>
                <a:gridCol w="964700"/>
              </a:tblGrid>
              <a:tr h="413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B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C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F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Var X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0.165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Google Shape;177;p23"/>
          <p:cNvGraphicFramePr/>
          <p:nvPr/>
        </p:nvGraphicFramePr>
        <p:xfrm>
          <a:off x="1094200" y="23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{4AA573DE-1EB9-4869-B1F2-2596858011BA}</a:tableStyleId>
              </a:tblPr>
              <a:tblGrid>
                <a:gridCol w="964700"/>
                <a:gridCol w="964700"/>
                <a:gridCol w="964700"/>
                <a:gridCol w="964700"/>
                <a:gridCol w="964700"/>
                <a:gridCol w="964700"/>
                <a:gridCol w="964700"/>
                <a:gridCol w="964700"/>
              </a:tblGrid>
              <a:tr h="413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A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B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C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 F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76.54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0.165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86.34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A64D7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78" name="Google Shape;178;p23"/>
          <p:cNvGrpSpPr/>
          <p:nvPr/>
        </p:nvGrpSpPr>
        <p:grpSpPr>
          <a:xfrm>
            <a:off x="456675" y="1033525"/>
            <a:ext cx="474900" cy="1251175"/>
            <a:chOff x="532875" y="1795525"/>
            <a:chExt cx="474900" cy="1251175"/>
          </a:xfrm>
        </p:grpSpPr>
        <p:sp>
          <p:nvSpPr>
            <p:cNvPr id="179" name="Google Shape;179;p23"/>
            <p:cNvSpPr/>
            <p:nvPr/>
          </p:nvSpPr>
          <p:spPr>
            <a:xfrm>
              <a:off x="532875" y="1805300"/>
              <a:ext cx="474900" cy="12414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 txBox="1"/>
            <p:nvPr/>
          </p:nvSpPr>
          <p:spPr>
            <a:xfrm rot="-5400000">
              <a:off x="144825" y="2206975"/>
              <a:ext cx="1239600" cy="4167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</a:rPr>
                <a:t>Classificaão</a:t>
              </a:r>
              <a:endParaRPr b="1" sz="1500">
                <a:solidFill>
                  <a:srgbClr val="FFFFFF"/>
                </a:solidFill>
              </a:endParaRPr>
            </a:p>
          </p:txBody>
        </p:sp>
      </p:grpSp>
      <p:grpSp>
        <p:nvGrpSpPr>
          <p:cNvPr id="181" name="Google Shape;181;p23"/>
          <p:cNvGrpSpPr/>
          <p:nvPr/>
        </p:nvGrpSpPr>
        <p:grpSpPr>
          <a:xfrm>
            <a:off x="456675" y="2372625"/>
            <a:ext cx="474900" cy="1251175"/>
            <a:chOff x="532875" y="1795525"/>
            <a:chExt cx="474900" cy="1251175"/>
          </a:xfrm>
        </p:grpSpPr>
        <p:sp>
          <p:nvSpPr>
            <p:cNvPr id="182" name="Google Shape;182;p23"/>
            <p:cNvSpPr/>
            <p:nvPr/>
          </p:nvSpPr>
          <p:spPr>
            <a:xfrm>
              <a:off x="532875" y="1805300"/>
              <a:ext cx="474900" cy="12414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 txBox="1"/>
            <p:nvPr/>
          </p:nvSpPr>
          <p:spPr>
            <a:xfrm rot="-5400000">
              <a:off x="144825" y="2206975"/>
              <a:ext cx="1239600" cy="4167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500">
                  <a:solidFill>
                    <a:schemeClr val="lt1"/>
                  </a:solidFill>
                </a:rPr>
                <a:t>Regressão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184" name="Google Shape;184;p23"/>
          <p:cNvGrpSpPr/>
          <p:nvPr/>
        </p:nvGrpSpPr>
        <p:grpSpPr>
          <a:xfrm>
            <a:off x="456675" y="3724625"/>
            <a:ext cx="474900" cy="1251175"/>
            <a:chOff x="532875" y="1795525"/>
            <a:chExt cx="474900" cy="1251175"/>
          </a:xfrm>
        </p:grpSpPr>
        <p:sp>
          <p:nvSpPr>
            <p:cNvPr id="185" name="Google Shape;185;p23"/>
            <p:cNvSpPr/>
            <p:nvPr/>
          </p:nvSpPr>
          <p:spPr>
            <a:xfrm>
              <a:off x="532875" y="1805300"/>
              <a:ext cx="474900" cy="12414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 txBox="1"/>
            <p:nvPr/>
          </p:nvSpPr>
          <p:spPr>
            <a:xfrm rot="-5400000">
              <a:off x="144825" y="2206975"/>
              <a:ext cx="1239600" cy="416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</a:rPr>
                <a:t>Cluster</a:t>
              </a:r>
              <a:endParaRPr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266450" y="347525"/>
            <a:ext cx="56997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Objetivos do Grupo de Estudo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0650" y="1329625"/>
            <a:ext cx="636270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3261925" y="3832650"/>
            <a:ext cx="23169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https://www.kaggle.com/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249975" y="4436875"/>
            <a:ext cx="87231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Competições de Data Science com problemas reais. Melhores resultados são premiados!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266450" y="347525"/>
            <a:ext cx="56997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Macro Cronograma - GE DS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04" name="Google Shape;204;p25"/>
          <p:cNvGraphicFramePr/>
          <p:nvPr/>
        </p:nvGraphicFramePr>
        <p:xfrm>
          <a:off x="266450" y="99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{4AA573DE-1EB9-4869-B1F2-2596858011BA}</a:tableStyleId>
              </a:tblPr>
              <a:tblGrid>
                <a:gridCol w="1592250"/>
                <a:gridCol w="1672075"/>
                <a:gridCol w="5460100"/>
              </a:tblGrid>
              <a:tr h="348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Mês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Semanas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Atividades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124D"/>
                    </a:solidFill>
                  </a:tcPr>
                </a:tc>
              </a:tr>
              <a:tr h="36247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Novembro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01 (07/11)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Apresentação &amp; Fundamentos Python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02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(14/11)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Funções, Condições Módulos e Pacotes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03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(21/11)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Numpy, Pandas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04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(28/11)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Análise Exploratória com Gráficos (matplotlib, bokeh, seaborn)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6247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Dezembro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05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(05/12)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Modelos de Machine Learning (Scikit Learning)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06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(12/12)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Inicio Desafio Kaggle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624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07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(19/12)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Acompanhamento desafio Kaggle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08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(26/12)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Acompanhamento desafio Kaggle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8100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Janeiro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09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(02/01)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Acompanhamento desafio Kaggle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10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</a:rPr>
                        <a:t> (09/01)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Apresentação das soluções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</a:tbl>
          </a:graphicData>
        </a:graphic>
      </p:graphicFrame>
      <p:sp>
        <p:nvSpPr>
          <p:cNvPr id="205" name="Google Shape;205;p25"/>
          <p:cNvSpPr/>
          <p:nvPr/>
        </p:nvSpPr>
        <p:spPr>
          <a:xfrm>
            <a:off x="4761225" y="4683225"/>
            <a:ext cx="312900" cy="255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FF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266450" y="347525"/>
            <a:ext cx="19782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Instalação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9275" y="624600"/>
            <a:ext cx="2682600" cy="77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5188" y="156026"/>
            <a:ext cx="1298750" cy="12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3875" y="1582688"/>
            <a:ext cx="3956229" cy="19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7025" y="1308475"/>
            <a:ext cx="1458250" cy="14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750" y="3811900"/>
            <a:ext cx="1846305" cy="7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43150" y="1976323"/>
            <a:ext cx="2888401" cy="5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43149" y="4083150"/>
            <a:ext cx="2789150" cy="6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66238" y="3811900"/>
            <a:ext cx="1211475" cy="1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382" y="1959811"/>
            <a:ext cx="4962826" cy="8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48725" y="1436475"/>
            <a:ext cx="70770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Apresentação dos integrantes do grupo;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Contexto da área de Data Sciente;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Fundamentos Python.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BI Tradicional x Data Science (Analytics)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50" y="1522350"/>
            <a:ext cx="3985049" cy="26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0" l="0" r="15110" t="0"/>
          <a:stretch/>
        </p:blipFill>
        <p:spPr>
          <a:xfrm>
            <a:off x="4668525" y="1522350"/>
            <a:ext cx="3985050" cy="26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b="3577" l="2449" r="716" t="0"/>
          <a:stretch/>
        </p:blipFill>
        <p:spPr>
          <a:xfrm>
            <a:off x="440250" y="929900"/>
            <a:ext cx="8271276" cy="41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266450" y="347525"/>
            <a:ext cx="3672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Principais Diferenças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Ferramentas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b="0" l="1011" r="805" t="0"/>
          <a:stretch/>
        </p:blipFill>
        <p:spPr>
          <a:xfrm>
            <a:off x="92675" y="1192000"/>
            <a:ext cx="8977951" cy="37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2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 rot="-5400000">
            <a:off x="-1786800" y="1959138"/>
            <a:ext cx="46569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KnowHow Cientista de Dados</a:t>
            </a:r>
            <a:endParaRPr b="1" sz="22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5">
            <a:alphaModFix/>
          </a:blip>
          <a:srcRect b="0" l="0" r="0" t="11488"/>
          <a:stretch/>
        </p:blipFill>
        <p:spPr>
          <a:xfrm>
            <a:off x="2876700" y="445038"/>
            <a:ext cx="4229324" cy="38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266450" y="347525"/>
            <a:ext cx="3672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Market Share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950" y="1049813"/>
            <a:ext cx="761047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8450" y="695050"/>
            <a:ext cx="1993375" cy="17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Fases Projeto Data Science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0"/>
          <p:cNvGrpSpPr/>
          <p:nvPr/>
        </p:nvGrpSpPr>
        <p:grpSpPr>
          <a:xfrm>
            <a:off x="142850" y="1274300"/>
            <a:ext cx="8916300" cy="2780300"/>
            <a:chOff x="142850" y="1274300"/>
            <a:chExt cx="8916300" cy="2780300"/>
          </a:xfrm>
        </p:grpSpPr>
        <p:sp>
          <p:nvSpPr>
            <p:cNvPr id="117" name="Google Shape;117;p20"/>
            <p:cNvSpPr/>
            <p:nvPr/>
          </p:nvSpPr>
          <p:spPr>
            <a:xfrm>
              <a:off x="1405550" y="1646800"/>
              <a:ext cx="1366200" cy="2407800"/>
            </a:xfrm>
            <a:prstGeom prst="roundRect">
              <a:avLst>
                <a:gd fmla="val 6363" name="adj"/>
              </a:avLst>
            </a:prstGeom>
            <a:solidFill>
              <a:srgbClr val="FFFFFF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142850" y="1274300"/>
              <a:ext cx="1213800" cy="324300"/>
            </a:xfrm>
            <a:prstGeom prst="roundRect">
              <a:avLst>
                <a:gd fmla="val 16667" name="adj"/>
              </a:avLst>
            </a:prstGeom>
            <a:solidFill>
              <a:srgbClr val="A61C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Definição do Tema</a:t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405550" y="1274300"/>
              <a:ext cx="1366200" cy="324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Mapeamento da Fontes de dados</a:t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2820650" y="1274300"/>
              <a:ext cx="1213800" cy="3243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Estruturação dos dados</a:t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4083350" y="1274300"/>
              <a:ext cx="1213800" cy="324300"/>
            </a:xfrm>
            <a:prstGeom prst="roundRect">
              <a:avLst>
                <a:gd fmla="val 16667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EDA e </a:t>
              </a:r>
              <a:r>
                <a:rPr b="1" lang="en" sz="1000">
                  <a:solidFill>
                    <a:srgbClr val="FFFFFF"/>
                  </a:solidFill>
                </a:rPr>
                <a:t>Análise de qualidade</a:t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6501650" y="1274300"/>
              <a:ext cx="1460100" cy="3243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Desenvolvimento Aplicação</a:t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5346050" y="1274300"/>
              <a:ext cx="1106700" cy="324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Modelagem</a:t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8010650" y="1274300"/>
              <a:ext cx="1048500" cy="3243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</a:rPr>
                <a:t>Go - Live / Resultados</a:t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42850" y="1646800"/>
              <a:ext cx="1213800" cy="2407800"/>
            </a:xfrm>
            <a:prstGeom prst="roundRect">
              <a:avLst>
                <a:gd fmla="val 6363" name="adj"/>
              </a:avLst>
            </a:prstGeom>
            <a:solidFill>
              <a:srgbClr val="FFFFFF"/>
            </a:solidFill>
            <a:ln cap="flat" cmpd="sng" w="9525">
              <a:solidFill>
                <a:srgbClr val="A61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id="126" name="Google Shape;12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3275" y="1774075"/>
              <a:ext cx="932950" cy="93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70675" y="2495550"/>
              <a:ext cx="667250" cy="66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27775" y="3139325"/>
              <a:ext cx="667250" cy="66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43175" y="1697875"/>
              <a:ext cx="851850" cy="85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0"/>
            <p:cNvSpPr/>
            <p:nvPr/>
          </p:nvSpPr>
          <p:spPr>
            <a:xfrm>
              <a:off x="2820650" y="1646800"/>
              <a:ext cx="1213800" cy="2407800"/>
            </a:xfrm>
            <a:prstGeom prst="roundRect">
              <a:avLst>
                <a:gd fmla="val 6363" name="adj"/>
              </a:avLst>
            </a:prstGeom>
            <a:solidFill>
              <a:srgbClr val="FFFFFF"/>
            </a:solidFill>
            <a:ln cap="flat" cmpd="sng" w="952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4083350" y="1646800"/>
              <a:ext cx="1213800" cy="2407800"/>
            </a:xfrm>
            <a:prstGeom prst="roundRect">
              <a:avLst>
                <a:gd fmla="val 6363" name="adj"/>
              </a:avLst>
            </a:prstGeom>
            <a:solidFill>
              <a:srgbClr val="FFFFFF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5346050" y="1646800"/>
              <a:ext cx="1106700" cy="2407800"/>
            </a:xfrm>
            <a:prstGeom prst="roundRect">
              <a:avLst>
                <a:gd fmla="val 6363" name="adj"/>
              </a:avLst>
            </a:prstGeom>
            <a:solidFill>
              <a:srgbClr val="FFFFF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6501650" y="1646800"/>
              <a:ext cx="1460100" cy="2407800"/>
            </a:xfrm>
            <a:prstGeom prst="roundRect">
              <a:avLst>
                <a:gd fmla="val 6363" name="adj"/>
              </a:avLst>
            </a:prstGeom>
            <a:solidFill>
              <a:srgbClr val="FFFFFF"/>
            </a:solidFill>
            <a:ln cap="flat" cmpd="sng" w="9525">
              <a:solidFill>
                <a:srgbClr val="458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8010650" y="1646800"/>
              <a:ext cx="1048500" cy="2407800"/>
            </a:xfrm>
            <a:prstGeom prst="roundRect">
              <a:avLst>
                <a:gd fmla="val 6363" name="adj"/>
              </a:avLst>
            </a:prstGeom>
            <a:solidFill>
              <a:srgbClr val="FFFFFF"/>
            </a:soli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pic>
          <p:nvPicPr>
            <p:cNvPr id="135" name="Google Shape;135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61075" y="1774075"/>
              <a:ext cx="932950" cy="93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74175" y="2707025"/>
              <a:ext cx="1106725" cy="110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264313" y="1774075"/>
              <a:ext cx="851850" cy="85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66000" y="2801400"/>
              <a:ext cx="1048500" cy="104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19913" y="1820513"/>
              <a:ext cx="758963" cy="758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m relacionada" id="140" name="Google Shape;140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391600" y="2801400"/>
              <a:ext cx="932950" cy="93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678350" y="1621675"/>
              <a:ext cx="1106700" cy="11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707450" y="2751450"/>
              <a:ext cx="1048500" cy="104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100050" y="1774075"/>
              <a:ext cx="851850" cy="85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8425" y="2801400"/>
              <a:ext cx="932950" cy="93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0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93975" y="2717713"/>
              <a:ext cx="932950" cy="9329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6" name="Google Shape;146;p20"/>
          <p:cNvCxnSpPr/>
          <p:nvPr/>
        </p:nvCxnSpPr>
        <p:spPr>
          <a:xfrm>
            <a:off x="618744" y="4560650"/>
            <a:ext cx="8038800" cy="177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587" y="256897"/>
            <a:ext cx="1106704" cy="18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266450" y="347525"/>
            <a:ext cx="5039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  <a:latin typeface="Comfortaa"/>
                <a:ea typeface="Comfortaa"/>
                <a:cs typeface="Comfortaa"/>
                <a:sym typeface="Comfortaa"/>
              </a:rPr>
              <a:t>Tipos de modelos de Machine Learning</a:t>
            </a:r>
            <a:endParaRPr b="1" sz="2400">
              <a:solidFill>
                <a:srgbClr val="20124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050" y="1343750"/>
            <a:ext cx="2876050" cy="35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6">
            <a:alphaModFix/>
          </a:blip>
          <a:srcRect b="5846" l="2152" r="0" t="16711"/>
          <a:stretch/>
        </p:blipFill>
        <p:spPr>
          <a:xfrm>
            <a:off x="3096150" y="1343750"/>
            <a:ext cx="5945900" cy="35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6914375" y="4085700"/>
            <a:ext cx="2085300" cy="55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914375" y="1946200"/>
            <a:ext cx="82500" cy="247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8895575" y="2098600"/>
            <a:ext cx="82500" cy="247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6990575" y="1946200"/>
            <a:ext cx="1905000" cy="28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